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301" r:id="rId2"/>
    <p:sldId id="257" r:id="rId3"/>
    <p:sldId id="258" r:id="rId4"/>
    <p:sldId id="259" r:id="rId5"/>
    <p:sldId id="30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07" r:id="rId20"/>
    <p:sldId id="304" r:id="rId21"/>
    <p:sldId id="309" r:id="rId22"/>
    <p:sldId id="277" r:id="rId23"/>
    <p:sldId id="278" r:id="rId24"/>
    <p:sldId id="279" r:id="rId25"/>
    <p:sldId id="280" r:id="rId26"/>
    <p:sldId id="281" r:id="rId27"/>
    <p:sldId id="282" r:id="rId28"/>
    <p:sldId id="302" r:id="rId2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5"/>
    <p:restoredTop sz="94653"/>
  </p:normalViewPr>
  <p:slideViewPr>
    <p:cSldViewPr snapToGrid="0" snapToObjects="1">
      <p:cViewPr varScale="1">
        <p:scale>
          <a:sx n="128" d="100"/>
          <a:sy n="128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FFD300"/>
          </a:solidFill>
        </p:spPr>
        <p:txBody>
          <a:bodyPr lIns="26789" tIns="26789" rIns="26789" bIns="26789" anchor="ctr"/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/>
          <a:lstStyle>
            <a:lvl1pPr marL="617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2233" y="4964125"/>
            <a:ext cx="1875235" cy="16805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AB1500"/>
          </a:solidFill>
        </p:spPr>
        <p:txBody>
          <a:bodyPr lIns="26789" tIns="26789" rIns="26789" bIns="26789" anchor="ctr"/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77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/>
          <a:lstStyle>
            <a:lvl1pPr marL="617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7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pedia.org" TargetMode="External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en-US" altLang="zh-CN" sz="2000" dirty="0">
                <a:hlinkClick r:id="rId2"/>
              </a:rPr>
              <a:t>z</a:t>
            </a:r>
            <a:r>
              <a:rPr lang="en-US" sz="2000" dirty="0">
                <a:hlinkClick r:id="rId2"/>
              </a:rPr>
              <a:t>h</a:t>
            </a:r>
            <a:r>
              <a:rPr lang="en-US" altLang="zh-CN" sz="2000" dirty="0">
                <a:hlinkClick r:id="rId2"/>
              </a:rPr>
              <a:t>.d2l.ai</a:t>
            </a:r>
            <a:endParaRPr sz="2000" dirty="0"/>
          </a:p>
        </p:txBody>
      </p:sp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dirty="0"/>
              <a:t>6</a:t>
            </a:r>
            <a:r>
              <a:rPr dirty="0"/>
              <a:t>.</a:t>
            </a:r>
            <a:r>
              <a:rPr lang="ja-JP" altLang="en-US"/>
              <a:t>多层感知机</a:t>
            </a:r>
            <a:endParaRPr lang="en-US" altLang="ja-JP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54409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51435" r="47020"/>
          <a:stretch>
            <a:fillRect/>
          </a:stretch>
        </p:blipFill>
        <p:spPr>
          <a:xfrm>
            <a:off x="2349500" y="534392"/>
            <a:ext cx="4445000" cy="40745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rom wikipedia">
            <a:extLst>
              <a:ext uri="{FF2B5EF4-FFF2-40B4-BE49-F238E27FC236}">
                <a16:creationId xmlns:a16="http://schemas.microsoft.com/office/drawing/2014/main" id="{9B3D365D-C734-C74D-BCC9-DAE2E42FA592}"/>
              </a:ext>
            </a:extLst>
          </p:cNvPr>
          <p:cNvSpPr txBox="1"/>
          <p:nvPr/>
        </p:nvSpPr>
        <p:spPr>
          <a:xfrm>
            <a:off x="5895537" y="4559221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来源于维基百科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0345" t="49909"/>
          <a:stretch>
            <a:fillRect/>
          </a:stretch>
        </p:blipFill>
        <p:spPr>
          <a:xfrm>
            <a:off x="2349500" y="329803"/>
            <a:ext cx="4445000" cy="448403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rom wikipedia">
            <a:extLst>
              <a:ext uri="{FF2B5EF4-FFF2-40B4-BE49-F238E27FC236}">
                <a16:creationId xmlns:a16="http://schemas.microsoft.com/office/drawing/2014/main" id="{E81258F3-3FDB-BC43-8777-39DFB36BAD58}"/>
              </a:ext>
            </a:extLst>
          </p:cNvPr>
          <p:cNvSpPr txBox="1"/>
          <p:nvPr/>
        </p:nvSpPr>
        <p:spPr>
          <a:xfrm>
            <a:off x="5895537" y="4559221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来源于维基百科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vergence Theor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收敛定理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adius r enclosing the data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半径</a:t>
                </a:r>
                <a:r>
                  <a:rPr lang="zh-CN" altLang="en-US" dirty="0"/>
                  <a:t> </a:t>
                </a:r>
                <a:r>
                  <a:rPr lang="en-US" dirty="0"/>
                  <a:t>r</a:t>
                </a:r>
                <a:r>
                  <a:rPr lang="zh-CN" altLang="en-US" dirty="0"/>
                  <a:t> </a:t>
                </a:r>
                <a:r>
                  <a:rPr lang="ja-JP" altLang="en-US"/>
                  <a:t>包含数据</a:t>
                </a:r>
                <a:endParaRPr dirty="0"/>
              </a:p>
              <a:p>
                <a:r>
                  <a:rPr lang="ja-JP" altLang="en-US"/>
                  <a:t>间隔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>
                    <a:solidFill>
                      <a:srgbClr val="474746"/>
                    </a:solidFill>
                  </a:rPr>
                  <a:t> </a:t>
                </a:r>
                <a:r>
                  <a:rPr lang="ja-JP" altLang="en-US"/>
                  <a:t>区分类别</a:t>
                </a:r>
                <a:br>
                  <a:rPr dirty="0"/>
                </a:br>
                <a:br>
                  <a:rPr dirty="0"/>
                </a:br>
                <a:br>
                  <a:rPr dirty="0"/>
                </a:br>
                <a:r>
                  <a:rPr lang="en-US" dirty="0"/>
                  <a:t>		</a:t>
                </a:r>
                <a:r>
                  <a:rPr dirty="0"/>
                  <a:t>for </a:t>
                </a:r>
              </a:p>
              <a:p>
                <a:r>
                  <a:rPr lang="ja-JP" altLang="en-US"/>
                  <a:t>保证感知机会在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i="1">
                            <a:solidFill>
                              <a:srgbClr val="4747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sSup>
                          <m:sSupPr>
                            <m:ctrlP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ar-AE" i="1">
                                <a:solidFill>
                                  <a:srgbClr val="47474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rgbClr val="474746"/>
                        </a:solidFill>
                        <a:latin typeface="Cambria Math" panose="02040503050406030204" pitchFamily="18" charset="0"/>
                      </a:rPr>
                      <m:t>步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zh-CN" altLang="en-US" dirty="0"/>
                  <a:t>   </a:t>
                </a:r>
                <a:r>
                  <a:rPr lang="ja-JP" altLang="en-US"/>
                  <a:t>之后收敛</a:t>
                </a:r>
                <a:endParaRPr dirty="0"/>
              </a:p>
            </p:txBody>
          </p:sp>
        </mc:Choice>
        <mc:Fallback xmlns="">
          <p:sp>
            <p:nvSpPr>
              <p:cNvPr id="267" name="Radius r enclosing the data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54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0345" t="49909"/>
          <a:stretch>
            <a:fillRect/>
          </a:stretch>
        </p:blipFill>
        <p:spPr>
          <a:xfrm>
            <a:off x="4404132" y="329803"/>
            <a:ext cx="4445001" cy="4484035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 flipV="1">
            <a:off x="5270592" y="1188846"/>
            <a:ext cx="3168230" cy="2500267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 flipH="1" flipV="1">
            <a:off x="4811398" y="1536162"/>
            <a:ext cx="3168229" cy="2500266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 flipV="1">
            <a:off x="6532743" y="2454051"/>
            <a:ext cx="334858" cy="424003"/>
          </a:xfrm>
          <a:prstGeom prst="line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2" name="Circle"/>
          <p:cNvSpPr/>
          <p:nvPr/>
        </p:nvSpPr>
        <p:spPr>
          <a:xfrm>
            <a:off x="5079257" y="569568"/>
            <a:ext cx="3738824" cy="3738824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3" name="Equation"/>
          <p:cNvSpPr txBox="1"/>
          <p:nvPr/>
        </p:nvSpPr>
        <p:spPr>
          <a:xfrm>
            <a:off x="1602719" y="158818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Equation"/>
              <p:cNvSpPr txBox="1"/>
              <p:nvPr/>
            </p:nvSpPr>
            <p:spPr>
              <a:xfrm>
                <a:off x="1941962" y="2006852"/>
                <a:ext cx="1885666" cy="31913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)≥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sz="240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962" y="2006852"/>
                <a:ext cx="1885666" cy="319133"/>
              </a:xfrm>
              <a:prstGeom prst="rect">
                <a:avLst/>
              </a:prstGeom>
              <a:blipFill>
                <a:blip r:embed="rId4"/>
                <a:stretch>
                  <a:fillRect l="-5369" r="-17450" b="-538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1998486" y="2594656"/>
                <a:ext cx="1726931" cy="3169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sz="2400" i="1">
                              <a:solidFill>
                                <a:srgbClr val="4747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400" i="1">
                          <a:solidFill>
                            <a:srgbClr val="474746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sz="2400" dirty="0">
                  <a:solidFill>
                    <a:srgbClr val="474746"/>
                  </a:solidFill>
                </a:endParaRPr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486" y="2594656"/>
                <a:ext cx="1726931" cy="316981"/>
              </a:xfrm>
              <a:prstGeom prst="rect">
                <a:avLst/>
              </a:prstGeom>
              <a:blipFill>
                <a:blip r:embed="rId5"/>
                <a:stretch>
                  <a:fillRect l="-5839" r="-23358" b="-36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Equation"/>
          <p:cNvSpPr txBox="1"/>
          <p:nvPr/>
        </p:nvSpPr>
        <p:spPr>
          <a:xfrm>
            <a:off x="2076337" y="3824837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474746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nsequ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结果</a:t>
            </a:r>
            <a:endParaRPr dirty="0"/>
          </a:p>
        </p:txBody>
      </p:sp>
      <p:sp>
        <p:nvSpPr>
          <p:cNvPr id="279" name="Only need to store errors. This gives a compression  bound for perceptro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只需要存储错误 </a:t>
            </a:r>
            <a:endParaRPr lang="en-US" altLang="ja-JP" dirty="0"/>
          </a:p>
          <a:p>
            <a:r>
              <a:rPr lang="ja-JP" altLang="en-US"/>
              <a:t>这给出了感知机的压缩界限</a:t>
            </a:r>
            <a:endParaRPr dirty="0"/>
          </a:p>
          <a:p>
            <a:pPr>
              <a:defRPr>
                <a:solidFill>
                  <a:srgbClr val="FF2600"/>
                </a:solidFill>
              </a:defRPr>
            </a:pPr>
            <a:r>
              <a:rPr lang="ja-JP" altLang="en-US"/>
              <a:t>由于嘈杂的数据而失败</a:t>
            </a:r>
            <a:endParaRPr dirty="0"/>
          </a:p>
        </p:txBody>
      </p:sp>
      <p:grpSp>
        <p:nvGrpSpPr>
          <p:cNvPr id="282" name="Group"/>
          <p:cNvGrpSpPr/>
          <p:nvPr/>
        </p:nvGrpSpPr>
        <p:grpSpPr>
          <a:xfrm>
            <a:off x="4448907" y="850456"/>
            <a:ext cx="4692213" cy="3442588"/>
            <a:chOff x="0" y="0"/>
            <a:chExt cx="4819620" cy="3442586"/>
          </a:xfrm>
        </p:grpSpPr>
        <p:pic>
          <p:nvPicPr>
            <p:cNvPr id="280" name="droppedImage.tiff" descr="dropped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819621" cy="3442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" name="Black &amp; White"/>
            <p:cNvSpPr/>
            <p:nvPr/>
          </p:nvSpPr>
          <p:spPr>
            <a:xfrm>
              <a:off x="357793" y="2721918"/>
              <a:ext cx="2708836" cy="6151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00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Black </a:t>
              </a:r>
              <a:r>
                <a:rPr>
                  <a:solidFill>
                    <a:srgbClr val="AAAAAA"/>
                  </a:solidFill>
                </a:rPr>
                <a:t>&amp;</a:t>
              </a:r>
              <a:r>
                <a:t> </a:t>
              </a:r>
              <a:r>
                <a:rPr>
                  <a:solidFill>
                    <a:srgbClr val="FFFFFF"/>
                  </a:solidFill>
                </a:rPr>
                <a:t>White</a:t>
              </a:r>
            </a:p>
          </p:txBody>
        </p:sp>
      </p:grpSp>
      <p:sp>
        <p:nvSpPr>
          <p:cNvPr id="283" name="do NOT train your avatar with perceptrons"/>
          <p:cNvSpPr/>
          <p:nvPr/>
        </p:nvSpPr>
        <p:spPr>
          <a:xfrm>
            <a:off x="321761" y="2920921"/>
            <a:ext cx="4758263" cy="1091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5" y="0"/>
                </a:moveTo>
                <a:cubicBezTo>
                  <a:pt x="312" y="0"/>
                  <a:pt x="0" y="1190"/>
                  <a:pt x="0" y="2654"/>
                </a:cubicBezTo>
                <a:lnTo>
                  <a:pt x="0" y="18946"/>
                </a:lnTo>
                <a:cubicBezTo>
                  <a:pt x="0" y="20410"/>
                  <a:pt x="312" y="21600"/>
                  <a:pt x="695" y="21600"/>
                </a:cubicBezTo>
                <a:lnTo>
                  <a:pt x="16092" y="21600"/>
                </a:lnTo>
                <a:cubicBezTo>
                  <a:pt x="16475" y="21600"/>
                  <a:pt x="16787" y="20410"/>
                  <a:pt x="16787" y="18946"/>
                </a:cubicBezTo>
                <a:lnTo>
                  <a:pt x="16787" y="14400"/>
                </a:lnTo>
                <a:lnTo>
                  <a:pt x="21600" y="13073"/>
                </a:lnTo>
                <a:lnTo>
                  <a:pt x="16787" y="11746"/>
                </a:lnTo>
                <a:lnTo>
                  <a:pt x="16787" y="2654"/>
                </a:lnTo>
                <a:cubicBezTo>
                  <a:pt x="16787" y="1190"/>
                  <a:pt x="16475" y="0"/>
                  <a:pt x="16092" y="0"/>
                </a:cubicBezTo>
                <a:lnTo>
                  <a:pt x="695" y="0"/>
                </a:lnTo>
                <a:close/>
              </a:path>
            </a:pathLst>
          </a:custGeom>
          <a:solidFill>
            <a:srgbClr val="E324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algn="l"/>
            <a:r>
              <a:rPr lang="ja-JP" altLang="en-US"/>
              <a:t>不要用感知机来训练你的头像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XOR Problem (Minsky &amp; Papert, 196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XOR </a:t>
            </a:r>
            <a:r>
              <a:rPr lang="ja-JP" altLang="en-US"/>
              <a:t>问题</a:t>
            </a:r>
            <a:r>
              <a:rPr dirty="0"/>
              <a:t> (Minsky &amp; </a:t>
            </a:r>
            <a:r>
              <a:rPr dirty="0" err="1"/>
              <a:t>Papert</a:t>
            </a:r>
            <a:r>
              <a:rPr dirty="0"/>
              <a:t>, 1969)</a:t>
            </a:r>
          </a:p>
        </p:txBody>
      </p:sp>
      <p:sp>
        <p:nvSpPr>
          <p:cNvPr id="286" name="The perceptron cannot learn an XOR function (neurons can only generate linear separators)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205304" cy="138419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lang="ja-JP" altLang="en-US"/>
              <a:t>感知机无法学习</a:t>
            </a:r>
            <a:r>
              <a:rPr lang="zh-CN" altLang="en-US" dirty="0"/>
              <a:t> </a:t>
            </a:r>
            <a:r>
              <a:rPr lang="en-US" dirty="0"/>
              <a:t>XOR </a:t>
            </a:r>
            <a:r>
              <a:rPr lang="ja-JP" altLang="en-US"/>
              <a:t>问题（神经元只能生成线性分离器）</a:t>
            </a:r>
            <a:endParaRPr dirty="0"/>
          </a:p>
        </p:txBody>
      </p:sp>
      <p:sp>
        <p:nvSpPr>
          <p:cNvPr id="287" name="Line"/>
          <p:cNvSpPr/>
          <p:nvPr/>
        </p:nvSpPr>
        <p:spPr>
          <a:xfrm flipV="1">
            <a:off x="3331172" y="2094138"/>
            <a:ext cx="1793853" cy="2143556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 flipH="1" flipV="1">
            <a:off x="3257143" y="2752057"/>
            <a:ext cx="2171929" cy="1756773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9" name="Circle"/>
          <p:cNvSpPr/>
          <p:nvPr/>
        </p:nvSpPr>
        <p:spPr>
          <a:xfrm>
            <a:off x="3703045" y="2657966"/>
            <a:ext cx="312695" cy="312695"/>
          </a:xfrm>
          <a:prstGeom prst="ellipse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90" name="Circle"/>
          <p:cNvSpPr/>
          <p:nvPr/>
        </p:nvSpPr>
        <p:spPr>
          <a:xfrm>
            <a:off x="5128260" y="2657966"/>
            <a:ext cx="312695" cy="312695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91" name="Circle"/>
          <p:cNvSpPr/>
          <p:nvPr/>
        </p:nvSpPr>
        <p:spPr>
          <a:xfrm>
            <a:off x="5128260" y="3886607"/>
            <a:ext cx="312695" cy="312695"/>
          </a:xfrm>
          <a:prstGeom prst="ellipse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92" name="Circle"/>
          <p:cNvSpPr/>
          <p:nvPr/>
        </p:nvSpPr>
        <p:spPr>
          <a:xfrm>
            <a:off x="3703045" y="3886607"/>
            <a:ext cx="312695" cy="312695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Multilayer…"/>
          <p:cNvSpPr txBox="1">
            <a:spLocks noGrp="1"/>
          </p:cNvSpPr>
          <p:nvPr>
            <p:ph type="title"/>
          </p:nvPr>
        </p:nvSpPr>
        <p:spPr>
          <a:xfrm>
            <a:off x="685800" y="1450460"/>
            <a:ext cx="7772400" cy="2242580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多层感知机</a:t>
            </a:r>
            <a:endParaRPr dirty="0"/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8073" y="792081"/>
            <a:ext cx="5027765" cy="3559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XOR"/>
          <p:cNvSpPr txBox="1">
            <a:spLocks noGrp="1"/>
          </p:cNvSpPr>
          <p:nvPr>
            <p:ph type="title"/>
          </p:nvPr>
        </p:nvSpPr>
        <p:spPr>
          <a:xfrm>
            <a:off x="367622" y="125397"/>
            <a:ext cx="8205305" cy="545742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学习</a:t>
            </a:r>
            <a:r>
              <a:rPr dirty="0"/>
              <a:t> XOR </a:t>
            </a:r>
          </a:p>
        </p:txBody>
      </p:sp>
      <p:grpSp>
        <p:nvGrpSpPr>
          <p:cNvPr id="304" name="Group"/>
          <p:cNvGrpSpPr/>
          <p:nvPr/>
        </p:nvGrpSpPr>
        <p:grpSpPr>
          <a:xfrm>
            <a:off x="481587" y="1609216"/>
            <a:ext cx="2910443" cy="2326520"/>
            <a:chOff x="0" y="0"/>
            <a:chExt cx="2910441" cy="2326518"/>
          </a:xfrm>
        </p:grpSpPr>
        <p:sp>
          <p:nvSpPr>
            <p:cNvPr id="298" name="Line"/>
            <p:cNvSpPr/>
            <p:nvPr/>
          </p:nvSpPr>
          <p:spPr>
            <a:xfrm flipV="1">
              <a:off x="1455220" y="-1"/>
              <a:ext cx="1" cy="2326520"/>
            </a:xfrm>
            <a:prstGeom prst="line">
              <a:avLst/>
            </a:prstGeom>
            <a:noFill/>
            <a:ln w="381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 flipH="1" flipV="1">
              <a:off x="-1" y="1163259"/>
              <a:ext cx="2910443" cy="1"/>
            </a:xfrm>
            <a:prstGeom prst="line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0" name="1"/>
            <p:cNvSpPr/>
            <p:nvPr/>
          </p:nvSpPr>
          <p:spPr>
            <a:xfrm>
              <a:off x="586265" y="392591"/>
              <a:ext cx="312696" cy="312695"/>
            </a:xfrm>
            <a:prstGeom prst="ellipse">
              <a:avLst/>
            </a:prstGeom>
            <a:solidFill>
              <a:srgbClr val="4F8F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 i="1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01" name="2"/>
            <p:cNvSpPr/>
            <p:nvPr/>
          </p:nvSpPr>
          <p:spPr>
            <a:xfrm>
              <a:off x="2011480" y="392591"/>
              <a:ext cx="312696" cy="312695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 i="1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302" name="4"/>
            <p:cNvSpPr/>
            <p:nvPr/>
          </p:nvSpPr>
          <p:spPr>
            <a:xfrm>
              <a:off x="2011480" y="1621232"/>
              <a:ext cx="312696" cy="312696"/>
            </a:xfrm>
            <a:prstGeom prst="ellipse">
              <a:avLst/>
            </a:prstGeom>
            <a:solidFill>
              <a:srgbClr val="4F8F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 i="1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303" name="3"/>
            <p:cNvSpPr/>
            <p:nvPr/>
          </p:nvSpPr>
          <p:spPr>
            <a:xfrm>
              <a:off x="586265" y="1621232"/>
              <a:ext cx="312696" cy="312696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200" i="1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3</a:t>
              </a:r>
            </a:p>
          </p:txBody>
        </p:sp>
      </p:grpSp>
      <p:graphicFrame>
        <p:nvGraphicFramePr>
          <p:cNvPr id="305" name="Table"/>
          <p:cNvGraphicFramePr/>
          <p:nvPr>
            <p:extLst>
              <p:ext uri="{D42A27DB-BD31-4B8C-83A1-F6EECF244321}">
                <p14:modId xmlns:p14="http://schemas.microsoft.com/office/powerpoint/2010/main" val="1562563177"/>
              </p:ext>
            </p:extLst>
          </p:nvPr>
        </p:nvGraphicFramePr>
        <p:xfrm>
          <a:off x="3687316" y="687044"/>
          <a:ext cx="4439435" cy="153924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88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8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lumOff val="-960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solidFill>
                      <a:srgbClr val="FF2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solidFill>
                      <a:srgbClr val="FF26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solidFill>
                      <a:schemeClr val="accent4">
                        <a:lumOff val="-960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anchor="ctr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-37096"/>
                        <a:lumOff val="317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-37096"/>
                        <a:lumOff val="317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-37096"/>
                        <a:lumOff val="3176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solidFill>
                      <a:schemeClr val="accent3">
                        <a:satOff val="-37096"/>
                        <a:lumOff val="3176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 sz="1600" b="1">
                          <a:solidFill>
                            <a:srgbClr val="FFFFFF"/>
                          </a:solidFill>
                        </a:rPr>
                        <a:t>乘积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rgbClr val="A7A7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+</a:t>
                      </a:r>
                    </a:p>
                  </a:txBody>
                  <a:tcPr marL="0" marR="0" marT="0" marB="0" anchor="ctr" horzOverflow="overflow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17" name="Group"/>
          <p:cNvGrpSpPr/>
          <p:nvPr/>
        </p:nvGrpSpPr>
        <p:grpSpPr>
          <a:xfrm>
            <a:off x="5090768" y="2565607"/>
            <a:ext cx="1632533" cy="2357731"/>
            <a:chOff x="0" y="0"/>
            <a:chExt cx="1632531" cy="2357729"/>
          </a:xfrm>
        </p:grpSpPr>
        <p:sp>
          <p:nvSpPr>
            <p:cNvPr id="306" name="Circle"/>
            <p:cNvSpPr/>
            <p:nvPr/>
          </p:nvSpPr>
          <p:spPr>
            <a:xfrm>
              <a:off x="0" y="1974216"/>
              <a:ext cx="383514" cy="383514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1249018" y="1974216"/>
              <a:ext cx="383514" cy="383514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0" y="831454"/>
              <a:ext cx="383514" cy="383514"/>
            </a:xfrm>
            <a:prstGeom prst="ellipse">
              <a:avLst/>
            </a:prstGeom>
            <a:solidFill>
              <a:schemeClr val="accent3"/>
            </a:solidFill>
            <a:ln w="25400" cap="flat">
              <a:solidFill>
                <a:schemeClr val="accent3">
                  <a:lumOff val="-729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09" name="Connection Line"/>
            <p:cNvCxnSpPr>
              <a:stCxn id="306" idx="0"/>
              <a:endCxn id="308" idx="0"/>
            </p:cNvCxnSpPr>
            <p:nvPr/>
          </p:nvCxnSpPr>
          <p:spPr>
            <a:xfrm flipV="1">
              <a:off x="191756" y="1023211"/>
              <a:ext cx="1" cy="1142763"/>
            </a:xfrm>
            <a:prstGeom prst="straightConnector1">
              <a:avLst/>
            </a:prstGeom>
            <a:ln w="25400" cap="flat">
              <a:solidFill>
                <a:schemeClr val="accent3">
                  <a:lumOff val="-7294"/>
                </a:schemeClr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310" name="Connection Line"/>
            <p:cNvCxnSpPr>
              <a:stCxn id="307" idx="0"/>
              <a:endCxn id="308" idx="0"/>
            </p:cNvCxnSpPr>
            <p:nvPr/>
          </p:nvCxnSpPr>
          <p:spPr>
            <a:xfrm flipH="1" flipV="1">
              <a:off x="191756" y="1023211"/>
              <a:ext cx="1249020" cy="1142763"/>
            </a:xfrm>
            <a:prstGeom prst="straightConnector1">
              <a:avLst/>
            </a:prstGeom>
            <a:ln w="25400" cap="flat">
              <a:solidFill>
                <a:schemeClr val="accent3">
                  <a:lumOff val="-7294"/>
                </a:schemeClr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311" name="Connection Line"/>
            <p:cNvCxnSpPr>
              <a:stCxn id="306" idx="0"/>
              <a:endCxn id="312" idx="0"/>
            </p:cNvCxnSpPr>
            <p:nvPr/>
          </p:nvCxnSpPr>
          <p:spPr>
            <a:xfrm flipV="1">
              <a:off x="191756" y="1023211"/>
              <a:ext cx="1249020" cy="1142763"/>
            </a:xfrm>
            <a:prstGeom prst="straightConnector1">
              <a:avLst/>
            </a:prstGeom>
            <a:ln w="25400" cap="flat">
              <a:solidFill>
                <a:schemeClr val="accent2"/>
              </a:solidFill>
              <a:prstDash val="solid"/>
              <a:round/>
              <a:tailEnd type="arrow" w="med" len="med"/>
            </a:ln>
            <a:effectLst/>
          </p:spPr>
        </p:cxnSp>
        <p:sp>
          <p:nvSpPr>
            <p:cNvPr id="312" name="Circle"/>
            <p:cNvSpPr/>
            <p:nvPr/>
          </p:nvSpPr>
          <p:spPr>
            <a:xfrm>
              <a:off x="1249018" y="831454"/>
              <a:ext cx="383514" cy="383514"/>
            </a:xfrm>
            <a:prstGeom prst="ellipse">
              <a:avLst/>
            </a:prstGeom>
            <a:solidFill>
              <a:schemeClr val="accent2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313" name="Connection Line"/>
            <p:cNvCxnSpPr>
              <a:stCxn id="307" idx="0"/>
              <a:endCxn id="312" idx="0"/>
            </p:cNvCxnSpPr>
            <p:nvPr/>
          </p:nvCxnSpPr>
          <p:spPr>
            <a:xfrm flipV="1">
              <a:off x="1440775" y="1023211"/>
              <a:ext cx="1" cy="1142763"/>
            </a:xfrm>
            <a:prstGeom prst="straightConnector1">
              <a:avLst/>
            </a:prstGeom>
            <a:ln w="25400" cap="flat">
              <a:solidFill>
                <a:schemeClr val="accent2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314" name="Connection Line"/>
            <p:cNvCxnSpPr>
              <a:stCxn id="308" idx="0"/>
              <a:endCxn id="316" idx="0"/>
            </p:cNvCxnSpPr>
            <p:nvPr/>
          </p:nvCxnSpPr>
          <p:spPr>
            <a:xfrm flipV="1">
              <a:off x="191756" y="191756"/>
              <a:ext cx="647894" cy="831456"/>
            </a:xfrm>
            <a:prstGeom prst="straightConnector1">
              <a:avLst/>
            </a:prstGeom>
            <a:ln w="25400" cap="flat">
              <a:solidFill>
                <a:schemeClr val="accent6"/>
              </a:solidFill>
              <a:prstDash val="solid"/>
              <a:round/>
              <a:tailEnd type="arrow" w="med" len="med"/>
            </a:ln>
            <a:effectLst/>
          </p:spPr>
        </p:cxnSp>
        <p:cxnSp>
          <p:nvCxnSpPr>
            <p:cNvPr id="315" name="Connection Line"/>
            <p:cNvCxnSpPr>
              <a:stCxn id="312" idx="0"/>
              <a:endCxn id="316" idx="0"/>
            </p:cNvCxnSpPr>
            <p:nvPr/>
          </p:nvCxnSpPr>
          <p:spPr>
            <a:xfrm flipH="1" flipV="1">
              <a:off x="839649" y="191756"/>
              <a:ext cx="601127" cy="831456"/>
            </a:xfrm>
            <a:prstGeom prst="straightConnector1">
              <a:avLst/>
            </a:prstGeom>
            <a:ln w="25400" cap="flat">
              <a:solidFill>
                <a:schemeClr val="accent6"/>
              </a:solidFill>
              <a:prstDash val="solid"/>
              <a:round/>
              <a:tailEnd type="arrow" w="med" len="med"/>
            </a:ln>
            <a:effectLst/>
          </p:spPr>
        </p:cxnSp>
        <p:sp>
          <p:nvSpPr>
            <p:cNvPr id="316" name="Circle"/>
            <p:cNvSpPr/>
            <p:nvPr/>
          </p:nvSpPr>
          <p:spPr>
            <a:xfrm>
              <a:off x="647893" y="0"/>
              <a:ext cx="383514" cy="383514"/>
            </a:xfrm>
            <a:prstGeom prst="ellipse">
              <a:avLst/>
            </a:prstGeom>
            <a:solidFill>
              <a:srgbClr val="A7A7A7"/>
            </a:solidFill>
            <a:ln w="254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  <p:bldP spid="317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3962" y="2145402"/>
            <a:ext cx="4660901" cy="148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6972" y="987289"/>
            <a:ext cx="46736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sp>
        <p:nvSpPr>
          <p:cNvPr id="324" name="Hyperparameter - size m of hidden layer"/>
          <p:cNvSpPr txBox="1"/>
          <p:nvPr/>
        </p:nvSpPr>
        <p:spPr>
          <a:xfrm>
            <a:off x="2996421" y="3786542"/>
            <a:ext cx="279820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超参数 </a:t>
            </a:r>
            <a:r>
              <a:rPr lang="en-US" altLang="ja-JP" dirty="0"/>
              <a:t>- </a:t>
            </a:r>
            <a:r>
              <a:rPr lang="ja-JP" altLang="en-US"/>
              <a:t>隐藏层的大小为</a:t>
            </a:r>
            <a:r>
              <a:rPr lang="en-US" dirty="0"/>
              <a:t>m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sp>
        <p:nvSpPr>
          <p:cNvPr id="5" name="Given input    , weight     and bias    , perceptron outputs:">
            <a:extLst>
              <a:ext uri="{FF2B5EF4-FFF2-40B4-BE49-F238E27FC236}">
                <a16:creationId xmlns:a16="http://schemas.microsoft.com/office/drawing/2014/main" id="{587044C7-E9B5-FC4B-86DA-948D042CE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输入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ja-JP" altLang="en-US"/>
              <a:t>隐藏层</a:t>
            </a:r>
            <a:r>
              <a:rPr lang="zh-CN" altLang="en-US" dirty="0"/>
              <a:t>：</a:t>
            </a:r>
            <a:endParaRPr lang="en-US" altLang="ja-JP" dirty="0"/>
          </a:p>
          <a:p>
            <a:r>
              <a:rPr lang="ja-JP" altLang="en-US"/>
              <a:t>输出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F9ADF-9254-8C47-8764-14E896BF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20" y="1085362"/>
            <a:ext cx="863600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FD795-8937-C146-8D8B-9FC03CE3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39" y="1472115"/>
            <a:ext cx="23622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5C680-4090-634F-9CCD-383D53479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44" y="1924155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9F648-80FE-A840-8C16-7AE35C4D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-5905"/>
              <a:gd name="adj2" fmla="val -312559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一个按元素激活函数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D4B5B-F744-C145-AF6F-AE3466485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520" y="965061"/>
            <a:ext cx="3998488" cy="21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42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单层感知机</a:t>
            </a:r>
            <a:endParaRPr b="0" dirty="0"/>
          </a:p>
          <a:p>
            <a:pPr marL="621631" lvl="1" indent="-240631">
              <a:defRPr b="1"/>
            </a:pPr>
            <a:r>
              <a:rPr lang="ja-JP" altLang="en-US" b="0"/>
              <a:t>决策边界</a:t>
            </a:r>
            <a:endParaRPr b="0" dirty="0"/>
          </a:p>
          <a:p>
            <a:pPr marL="621631" lvl="1" indent="-240631">
              <a:defRPr b="1"/>
            </a:pPr>
            <a:r>
              <a:rPr b="0" dirty="0"/>
              <a:t>XOR</a:t>
            </a:r>
            <a:endParaRPr lang="en-US" b="0"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多层感知机</a:t>
            </a:r>
          </a:p>
          <a:p>
            <a:pPr marL="621631" lvl="1" indent="-240631"/>
            <a:r>
              <a:rPr lang="ja-JP" altLang="en-US"/>
              <a:t>层数</a:t>
            </a:r>
            <a:endParaRPr dirty="0"/>
          </a:p>
          <a:p>
            <a:pPr marL="621631" lvl="1" indent="-240631"/>
            <a:r>
              <a:rPr lang="ja-JP" altLang="en-US"/>
              <a:t>非线性</a:t>
            </a:r>
            <a:endParaRPr dirty="0"/>
          </a:p>
          <a:p>
            <a:pPr marL="621631" lvl="1" indent="-240631"/>
            <a:r>
              <a:rPr lang="ja-JP" altLang="en-US"/>
              <a:t>计算成本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9F648-80FE-A840-8C16-7AE35C4D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-5905"/>
              <a:gd name="adj2" fmla="val -312559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一个逐元素激活函数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07DE5FF-5E14-1342-9937-8E5912200822}"/>
              </a:ext>
            </a:extLst>
          </p:cNvPr>
          <p:cNvSpPr/>
          <p:nvPr/>
        </p:nvSpPr>
        <p:spPr>
          <a:xfrm>
            <a:off x="731826" y="1256021"/>
            <a:ext cx="2752394" cy="783191"/>
          </a:xfrm>
          <a:prstGeom prst="wedgeRoundRectCallout">
            <a:avLst>
              <a:gd name="adj1" fmla="val 92483"/>
              <a:gd name="adj2" fmla="val 90207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为什么我们需要非线性激活函数呢</a:t>
            </a:r>
            <a:r>
              <a:rPr lang="zh-CN" altLang="en-US" sz="2000" dirty="0">
                <a:latin typeface="Arial" panose="020B0604020202020204" pitchFamily="34" charset="0"/>
              </a:rPr>
              <a:t>？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E1D78-49B0-0849-A87A-CB397E11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88" y="1160584"/>
            <a:ext cx="4135260" cy="22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0239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ingle Hidden 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单隐藏层</a:t>
            </a:r>
            <a:endParaRPr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9853A89-6B79-2D40-8221-0310801F977A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6873"/>
              <a:gd name="adj2" fmla="val -135788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因为它是线性的</a:t>
            </a:r>
            <a:r>
              <a:rPr lang="en-US" altLang="zh-CN" sz="2000" dirty="0">
                <a:latin typeface="Arial" panose="020B0604020202020204" pitchFamily="34" charset="0"/>
              </a:rPr>
              <a:t>…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807DE5FF-5E14-1342-9937-8E5912200822}"/>
              </a:ext>
            </a:extLst>
          </p:cNvPr>
          <p:cNvSpPr/>
          <p:nvPr/>
        </p:nvSpPr>
        <p:spPr>
          <a:xfrm>
            <a:off x="731826" y="1256021"/>
            <a:ext cx="2752394" cy="783191"/>
          </a:xfrm>
          <a:prstGeom prst="wedgeRoundRectCallout">
            <a:avLst>
              <a:gd name="adj1" fmla="val 92483"/>
              <a:gd name="adj2" fmla="val 90207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为什么我们需要非线性激活函数呢</a:t>
            </a:r>
            <a:r>
              <a:rPr lang="zh-CN" altLang="en-US" sz="2000" dirty="0">
                <a:latin typeface="Arial" panose="020B0604020202020204" pitchFamily="34" charset="0"/>
              </a:rPr>
              <a:t>？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B423F-E644-C94B-ADC4-DB8512D3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26" y="2478724"/>
            <a:ext cx="2959100" cy="128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2FB34-A09C-6142-AE60-A5C7D8EA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88" y="1160584"/>
            <a:ext cx="4135260" cy="22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599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igmoid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lang="ja-JP" altLang="en-US"/>
              <a:t>型</a:t>
            </a:r>
            <a:r>
              <a:rPr lang="zh-CN" altLang="en-US" dirty="0"/>
              <a:t>（</a:t>
            </a:r>
            <a:r>
              <a:rPr lang="en-US" altLang="zh-CN" dirty="0"/>
              <a:t>sigmoid</a:t>
            </a:r>
            <a:r>
              <a:rPr lang="zh-CN" altLang="en-US" dirty="0"/>
              <a:t>）</a:t>
            </a:r>
            <a:r>
              <a:rPr lang="ja-JP" altLang="en-US"/>
              <a:t>激活函数 </a:t>
            </a:r>
          </a:p>
        </p:txBody>
      </p:sp>
      <p:sp>
        <p:nvSpPr>
          <p:cNvPr id="350" name="Map input into (0, 1), a soft version of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将输入映射到</a:t>
            </a:r>
            <a:r>
              <a:rPr lang="zh-CN" altLang="en-US" dirty="0"/>
              <a:t> </a:t>
            </a:r>
            <a:r>
              <a:rPr dirty="0"/>
              <a:t>(0, 1)</a:t>
            </a:r>
            <a:r>
              <a:rPr lang="zh-CN" altLang="en-US" dirty="0"/>
              <a:t>，</a:t>
            </a:r>
            <a:r>
              <a:rPr lang="ja-JP" altLang="en-US"/>
              <a:t> 一个平滑的版本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Equation"/>
              <p:cNvSpPr txBox="1"/>
              <p:nvPr/>
            </p:nvSpPr>
            <p:spPr>
              <a:xfrm>
                <a:off x="2933038" y="1579877"/>
                <a:ext cx="2982751" cy="6563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038" y="1579877"/>
                <a:ext cx="2982751" cy="656311"/>
              </a:xfrm>
              <a:prstGeom prst="rect">
                <a:avLst/>
              </a:prstGeom>
              <a:blipFill>
                <a:blip r:embed="rId2"/>
                <a:stretch>
                  <a:fillRect l="-4237" r="-11441" b="-2452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6662" y="2483981"/>
            <a:ext cx="4995503" cy="263589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3" name="Equation"/>
              <p:cNvSpPr txBox="1"/>
              <p:nvPr/>
            </p:nvSpPr>
            <p:spPr>
              <a:xfrm>
                <a:off x="5683620" y="901674"/>
                <a:ext cx="2768963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zh-CN" altLang="en-US" sz="2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20" y="901674"/>
                <a:ext cx="2768963" cy="572144"/>
              </a:xfrm>
              <a:prstGeom prst="rect">
                <a:avLst/>
              </a:prstGeom>
              <a:blipFill>
                <a:blip r:embed="rId4"/>
                <a:stretch>
                  <a:fillRect l="-457" t="-8696" r="-1370" b="-1521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anh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双曲正切</a:t>
            </a:r>
            <a:r>
              <a:rPr lang="zh-CN" altLang="en-US" dirty="0"/>
              <a:t>（</a:t>
            </a:r>
            <a:r>
              <a:rPr lang="en-US" altLang="zh-CN" dirty="0"/>
              <a:t>tanh</a:t>
            </a:r>
            <a:r>
              <a:rPr lang="zh-CN" altLang="en-US" dirty="0"/>
              <a:t>）</a:t>
            </a:r>
            <a:r>
              <a:rPr lang="ja-JP" altLang="en-US"/>
              <a:t>激活函数</a:t>
            </a:r>
          </a:p>
        </p:txBody>
      </p:sp>
      <p:sp>
        <p:nvSpPr>
          <p:cNvPr id="356" name="Map inputs into (-1, 1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ja-JP" altLang="en-US"/>
              <a:t>将输入映射到</a:t>
            </a:r>
            <a:r>
              <a:rPr lang="zh-CN" altLang="en-US" dirty="0"/>
              <a:t> </a:t>
            </a:r>
            <a:r>
              <a:rPr dirty="0"/>
              <a:t>(-1,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Equation"/>
              <p:cNvSpPr txBox="1"/>
              <p:nvPr/>
            </p:nvSpPr>
            <p:spPr>
              <a:xfrm>
                <a:off x="3050932" y="1594100"/>
                <a:ext cx="3009328" cy="70493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2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(−2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3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932" y="1594100"/>
                <a:ext cx="3009328" cy="704937"/>
              </a:xfrm>
              <a:prstGeom prst="rect">
                <a:avLst/>
              </a:prstGeom>
              <a:blipFill>
                <a:blip r:embed="rId2"/>
                <a:stretch>
                  <a:fillRect l="-2532" t="-5357" r="-3376" b="-160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2932" y="2461780"/>
            <a:ext cx="5160623" cy="265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LU Ac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</a:t>
            </a:r>
            <a:r>
              <a:rPr lang="zh-CN" altLang="en-US" dirty="0"/>
              <a:t>（</a:t>
            </a:r>
            <a:r>
              <a:rPr lang="en-US" altLang="zh-CN" dirty="0" err="1"/>
              <a:t>ReLU</a:t>
            </a:r>
            <a:r>
              <a:rPr lang="zh-CN" altLang="en-US" dirty="0"/>
              <a:t>）</a:t>
            </a:r>
            <a:r>
              <a:rPr lang="ja-JP" altLang="en-US"/>
              <a:t>修正函数</a:t>
            </a:r>
          </a:p>
        </p:txBody>
      </p:sp>
      <p:sp>
        <p:nvSpPr>
          <p:cNvPr id="361" name="ReLU: rectified linear un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dirty="0" err="1"/>
              <a:t>ReLU</a:t>
            </a:r>
            <a:r>
              <a:rPr dirty="0"/>
              <a:t>: </a:t>
            </a:r>
            <a:r>
              <a:rPr lang="ja-JP" altLang="en-US"/>
              <a:t>线性修正单元</a:t>
            </a:r>
          </a:p>
          <a:p>
            <a:r>
              <a:rPr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Equation"/>
              <p:cNvSpPr txBox="1"/>
              <p:nvPr/>
            </p:nvSpPr>
            <p:spPr>
              <a:xfrm>
                <a:off x="3415175" y="1680144"/>
                <a:ext cx="2313650" cy="2386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ReLU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175" y="1680144"/>
                <a:ext cx="2313650" cy="238609"/>
              </a:xfrm>
              <a:prstGeom prst="rect">
                <a:avLst/>
              </a:prstGeom>
              <a:blipFill>
                <a:blip r:embed="rId2"/>
                <a:stretch>
                  <a:fillRect l="-3825" r="-16940" b="-8947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5410" y="2181500"/>
            <a:ext cx="5254853" cy="2909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Multiclass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多类分类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Equation"/>
              <p:cNvSpPr txBox="1"/>
              <p:nvPr/>
            </p:nvSpPr>
            <p:spPr>
              <a:xfrm>
                <a:off x="2625834" y="932112"/>
                <a:ext cx="4002879" cy="26306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3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834" y="932112"/>
                <a:ext cx="4002879" cy="263061"/>
              </a:xfrm>
              <a:prstGeom prst="rect">
                <a:avLst/>
              </a:prstGeom>
              <a:blipFill>
                <a:blip r:embed="rId2"/>
                <a:stretch>
                  <a:fillRect l="-2215" r="-11392" b="-681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200" y="1497244"/>
            <a:ext cx="4673600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B1741D77-7F40-7B41-BBF8-1BD5079A3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8248" y="1301262"/>
            <a:ext cx="4176779" cy="226998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ingle Hidden Layer">
            <a:extLst>
              <a:ext uri="{FF2B5EF4-FFF2-40B4-BE49-F238E27FC236}">
                <a16:creationId xmlns:a16="http://schemas.microsoft.com/office/drawing/2014/main" id="{55079196-6F0C-3043-968B-4F7894AD5DE1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多类分类</a:t>
            </a:r>
            <a:endParaRPr lang="ja-JP" altLang="en-US" dirty="0"/>
          </a:p>
        </p:txBody>
      </p:sp>
      <p:sp>
        <p:nvSpPr>
          <p:cNvPr id="4" name="Given input    , weight     and bias    , perceptron outputs:">
            <a:extLst>
              <a:ext uri="{FF2B5EF4-FFF2-40B4-BE49-F238E27FC236}">
                <a16:creationId xmlns:a16="http://schemas.microsoft.com/office/drawing/2014/main" id="{7904764A-46B3-CC40-A743-BFAB80B51BC4}"/>
              </a:ext>
            </a:extLst>
          </p:cNvPr>
          <p:cNvSpPr txBox="1">
            <a:spLocks/>
          </p:cNvSpPr>
          <p:nvPr/>
        </p:nvSpPr>
        <p:spPr>
          <a:xfrm>
            <a:off x="340592" y="971231"/>
            <a:ext cx="8205304" cy="3592028"/>
          </a:xfrm>
          <a:prstGeom prst="rect">
            <a:avLst/>
          </a:prstGeom>
        </p:spPr>
        <p:txBody>
          <a:bodyPr>
            <a:normAutofit/>
          </a:bodyPr>
          <a:lstStyle>
            <a:lvl1pPr marL="240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621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002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383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1764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145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2526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2907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288631" marR="0" indent="-240631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输入</a:t>
            </a:r>
            <a:r>
              <a:rPr lang="zh-CN" altLang="en-US"/>
              <a:t>：</a:t>
            </a:r>
            <a:endParaRPr lang="en-US"/>
          </a:p>
          <a:p>
            <a:pPr hangingPunct="1"/>
            <a:r>
              <a:rPr lang="ja-JP" altLang="en-US"/>
              <a:t>隐藏层</a:t>
            </a:r>
            <a:r>
              <a:rPr lang="zh-CN" altLang="en-US"/>
              <a:t>：</a:t>
            </a:r>
            <a:endParaRPr lang="en-US" altLang="ja-JP"/>
          </a:p>
          <a:p>
            <a:pPr hangingPunct="1"/>
            <a:r>
              <a:rPr lang="ja-JP" altLang="en-US"/>
              <a:t>输出</a:t>
            </a:r>
            <a:r>
              <a:rPr lang="zh-CN" altLang="en-US"/>
              <a:t>：</a:t>
            </a:r>
            <a:endParaRPr lang="en-US" altLang="zh-CN"/>
          </a:p>
          <a:p>
            <a:pPr marL="0" indent="0" hangingPunct="1">
              <a:buFontTx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3014C-AFBF-7141-8ECB-05B956A1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20" y="1085362"/>
            <a:ext cx="863600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4510F-453C-8B45-8911-77C89A80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39" y="1472115"/>
            <a:ext cx="23622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6EDC4-F5A7-5647-8946-E08A3B462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344" y="1924155"/>
            <a:ext cx="18796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F18FD-5DFE-DF4A-8A8A-0B3B27842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820" y="2794227"/>
            <a:ext cx="2108200" cy="78740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6E9D029-DB89-7A43-A721-5D3CB4B55698}"/>
              </a:ext>
            </a:extLst>
          </p:cNvPr>
          <p:cNvSpPr/>
          <p:nvPr/>
        </p:nvSpPr>
        <p:spPr>
          <a:xfrm>
            <a:off x="1036626" y="4200937"/>
            <a:ext cx="2752394" cy="442672"/>
          </a:xfrm>
          <a:prstGeom prst="wedgeRoundRectCallout">
            <a:avLst>
              <a:gd name="adj1" fmla="val -5905"/>
              <a:gd name="adj2" fmla="val -312559"/>
              <a:gd name="adj3" fmla="val 16667"/>
            </a:avLst>
          </a:prstGeom>
          <a:solidFill>
            <a:schemeClr val="accent3">
              <a:lumMod val="20000"/>
              <a:lumOff val="80000"/>
              <a:alpha val="34000"/>
            </a:schemeClr>
          </a:solidFill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ja-JP" altLang="en-US" sz="2000">
                <a:latin typeface="Arial" panose="020B0604020202020204" pitchFamily="34" charset="0"/>
              </a:rPr>
              <a:t>一个按元素激活函数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ngle Hidden Layer">
            <a:extLst>
              <a:ext uri="{FF2B5EF4-FFF2-40B4-BE49-F238E27FC236}">
                <a16:creationId xmlns:a16="http://schemas.microsoft.com/office/drawing/2014/main" id="{520D21C7-94D8-3E4C-9D86-709FE80BD6B1}"/>
              </a:ext>
            </a:extLst>
          </p:cNvPr>
          <p:cNvSpPr txBox="1">
            <a:spLocks/>
          </p:cNvSpPr>
          <p:nvPr/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r>
              <a:rPr lang="ja-JP" altLang="en-US"/>
              <a:t>多个隐藏层多类分类</a:t>
            </a:r>
            <a:endParaRPr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CEB5F-AB27-8B43-93C4-B785C3A56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92" y="1180123"/>
            <a:ext cx="2336800" cy="1587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3887A9-384F-FF43-80D1-C778548868EB}"/>
              </a:ext>
            </a:extLst>
          </p:cNvPr>
          <p:cNvSpPr/>
          <p:nvPr/>
        </p:nvSpPr>
        <p:spPr>
          <a:xfrm>
            <a:off x="826477" y="32870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/>
              <a:t>超参数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隐藏层数量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每层的隐藏单位数目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AE7F5-8EC7-0643-B41A-F1B8139F4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97" y="387806"/>
            <a:ext cx="4057650" cy="39916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单层感知机</a:t>
            </a:r>
            <a:endParaRPr b="0" dirty="0"/>
          </a:p>
          <a:p>
            <a:pPr marL="621631" lvl="1" indent="-240631">
              <a:defRPr b="1"/>
            </a:pPr>
            <a:r>
              <a:rPr lang="ja-JP" altLang="en-US" b="0"/>
              <a:t>决策边界</a:t>
            </a:r>
            <a:endParaRPr b="0" dirty="0"/>
          </a:p>
          <a:p>
            <a:pPr marL="621631" lvl="1" indent="-240631">
              <a:defRPr b="1"/>
            </a:pPr>
            <a:r>
              <a:rPr b="0" dirty="0"/>
              <a:t>XOR</a:t>
            </a:r>
            <a:endParaRPr lang="en-US" b="0"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多层感知机</a:t>
            </a:r>
          </a:p>
          <a:p>
            <a:pPr marL="621631" lvl="1" indent="-240631"/>
            <a:r>
              <a:rPr lang="ja-JP" altLang="en-US"/>
              <a:t>层数</a:t>
            </a:r>
            <a:endParaRPr dirty="0"/>
          </a:p>
          <a:p>
            <a:pPr marL="621631" lvl="1" indent="-240631"/>
            <a:r>
              <a:rPr lang="ja-JP" altLang="en-US"/>
              <a:t>非线性</a:t>
            </a:r>
            <a:endParaRPr dirty="0"/>
          </a:p>
          <a:p>
            <a:pPr marL="621631" lvl="1" indent="-240631"/>
            <a:r>
              <a:rPr lang="ja-JP" altLang="en-US"/>
              <a:t>计算成本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09598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erceptron"/>
          <p:cNvSpPr txBox="1">
            <a:spLocks noGrp="1"/>
          </p:cNvSpPr>
          <p:nvPr>
            <p:ph type="title"/>
          </p:nvPr>
        </p:nvSpPr>
        <p:spPr>
          <a:xfrm>
            <a:off x="685800" y="2106697"/>
            <a:ext cx="7772400" cy="93010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4441" y="308"/>
            <a:ext cx="5137921" cy="514288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Mark I Perceptron, 1960 (wikipedia.org)"/>
          <p:cNvSpPr txBox="1"/>
          <p:nvPr/>
        </p:nvSpPr>
        <p:spPr>
          <a:xfrm>
            <a:off x="720583" y="2927667"/>
            <a:ext cx="2556456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Mark I Perceptron, 1960</a:t>
            </a:r>
            <a:br/>
            <a:r>
              <a:t>(</a:t>
            </a:r>
            <a:r>
              <a:rPr u="sng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wikipedia.org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Given input    , weight     and bias    , perceptron outputs: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给予输入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dirty="0"/>
                  <a:t>，</a:t>
                </a:r>
                <a:r>
                  <a:rPr dirty="0"/>
                  <a:t> </a:t>
                </a:r>
                <a:r>
                  <a:rPr lang="en-US" dirty="0" err="1"/>
                  <a:t>权重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 和</a:t>
                </a:r>
                <a:r>
                  <a:rPr lang="ja-JP" altLang="en-US"/>
                  <a:t>偏差 </a:t>
                </a:r>
                <a:r>
                  <a:rPr lang="en-US" altLang="ja-JP" dirty="0"/>
                  <a:t>b</a:t>
                </a:r>
                <a:r>
                  <a:rPr lang="zh-CN" altLang="en-US" dirty="0"/>
                  <a:t>；</a:t>
                </a:r>
                <a:r>
                  <a:rPr lang="ja-JP" altLang="en-US"/>
                  <a:t>感知机输出</a:t>
                </a:r>
                <a:r>
                  <a:rPr lang="zh-CN" altLang="en-US" dirty="0"/>
                  <a:t>：</a:t>
                </a:r>
                <a:endParaRPr dirty="0"/>
              </a:p>
            </p:txBody>
          </p:sp>
        </mc:Choice>
        <mc:Fallback xmlns="">
          <p:sp>
            <p:nvSpPr>
              <p:cNvPr id="199" name="Given input    , weight     and bias    , perceptron outputs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  <a:blipFill>
                <a:blip r:embed="rId2"/>
                <a:stretch>
                  <a:fillRect l="-1546" t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Equation"/>
              <p:cNvSpPr txBox="1"/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blipFill>
                <a:blip r:embed="rId3"/>
                <a:stretch>
                  <a:fillRect l="-3125" r="-1875" b="-32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Equation"/>
              <p:cNvSpPr txBox="1"/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zh-CN" altLang="en-US" sz="2200" b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zh-CN" altLang="en-US" sz="22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blipFill>
                <a:blip r:embed="rId4"/>
                <a:stretch>
                  <a:fillRect l="-446" t="-8696" r="-1786" b="-326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Equation"/>
          <p:cNvSpPr txBox="1"/>
          <p:nvPr/>
        </p:nvSpPr>
        <p:spPr>
          <a:xfrm>
            <a:off x="2291943" y="115624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03" name="Equation"/>
          <p:cNvSpPr txBox="1"/>
          <p:nvPr/>
        </p:nvSpPr>
        <p:spPr>
          <a:xfrm>
            <a:off x="3662219" y="115411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25783"/>
          <a:stretch>
            <a:fillRect/>
          </a:stretch>
        </p:blipFill>
        <p:spPr>
          <a:xfrm>
            <a:off x="2150543" y="2319730"/>
            <a:ext cx="4842863" cy="2554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Given input    , weight     and bias    , perceptron outputs: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给予输入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zh-CN" altLang="en-US" dirty="0"/>
                  <a:t>，</a:t>
                </a:r>
                <a:r>
                  <a:rPr dirty="0"/>
                  <a:t> </a:t>
                </a:r>
                <a:r>
                  <a:rPr lang="en-US" dirty="0" err="1"/>
                  <a:t>权重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 和</a:t>
                </a:r>
                <a:r>
                  <a:rPr lang="ja-JP" altLang="en-US"/>
                  <a:t>偏差 </a:t>
                </a:r>
                <a:r>
                  <a:rPr lang="en-US" altLang="ja-JP" dirty="0"/>
                  <a:t>b</a:t>
                </a:r>
                <a:r>
                  <a:rPr lang="zh-CN" altLang="en-US" dirty="0"/>
                  <a:t>；</a:t>
                </a:r>
                <a:r>
                  <a:rPr lang="ja-JP" altLang="en-US"/>
                  <a:t>感知机输出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ja-JP" altLang="en-US"/>
                  <a:t>二分类 </a:t>
                </a:r>
                <a:r>
                  <a:rPr lang="en-US" dirty="0"/>
                  <a:t>(0 </a:t>
                </a:r>
                <a:r>
                  <a:rPr lang="ja-JP" altLang="en-US"/>
                  <a:t>或</a:t>
                </a:r>
                <a:r>
                  <a:rPr lang="en-US" dirty="0"/>
                  <a:t> 1) </a:t>
                </a:r>
              </a:p>
              <a:p>
                <a:pPr lvl="1"/>
                <a:r>
                  <a:rPr lang="en-US" dirty="0"/>
                  <a:t>Vs. </a:t>
                </a:r>
                <a:r>
                  <a:rPr lang="ja-JP" altLang="en-US"/>
                  <a:t>回归的标量实际值</a:t>
                </a:r>
                <a:endParaRPr lang="en-US" dirty="0"/>
              </a:p>
              <a:p>
                <a:pPr lvl="1"/>
                <a:r>
                  <a:rPr lang="en-US" dirty="0"/>
                  <a:t>Vs. </a:t>
                </a:r>
                <a:r>
                  <a:rPr lang="ja-JP" altLang="en-US"/>
                  <a:t>逻辑回归的概率</a:t>
                </a:r>
                <a:endParaRPr dirty="0"/>
              </a:p>
            </p:txBody>
          </p:sp>
        </mc:Choice>
        <mc:Fallback xmlns="">
          <p:sp>
            <p:nvSpPr>
              <p:cNvPr id="199" name="Given input    , weight     and bias    , perceptron outputs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971231"/>
                <a:ext cx="8205304" cy="3592028"/>
              </a:xfrm>
              <a:prstGeom prst="rect">
                <a:avLst/>
              </a:prstGeom>
              <a:blipFill>
                <a:blip r:embed="rId2"/>
                <a:stretch>
                  <a:fillRect l="-1546" t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Equation"/>
              <p:cNvSpPr txBox="1"/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⟩+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sz="2200"/>
              </a:p>
            </p:txBody>
          </p:sp>
        </mc:Choice>
        <mc:Fallback xmlns="">
          <p:sp>
            <p:nvSpPr>
              <p:cNvPr id="20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05" y="1792637"/>
                <a:ext cx="2027209" cy="343942"/>
              </a:xfrm>
              <a:prstGeom prst="rect">
                <a:avLst/>
              </a:prstGeom>
              <a:blipFill>
                <a:blip r:embed="rId3"/>
                <a:stretch>
                  <a:fillRect l="-3125" r="-1875" b="-32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Equation"/>
              <p:cNvSpPr txBox="1"/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2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)={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sz="220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zh-CN" altLang="en-US" sz="2200" b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zh-CN" altLang="en-US" sz="22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mr>
                      </m:m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80" y="1620806"/>
                <a:ext cx="2831480" cy="572144"/>
              </a:xfrm>
              <a:prstGeom prst="rect">
                <a:avLst/>
              </a:prstGeom>
              <a:blipFill>
                <a:blip r:embed="rId4"/>
                <a:stretch>
                  <a:fillRect l="-446" t="-8696" r="-1786" b="-326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Equation"/>
          <p:cNvSpPr txBox="1"/>
          <p:nvPr/>
        </p:nvSpPr>
        <p:spPr>
          <a:xfrm>
            <a:off x="2291943" y="1156248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03" name="Equation"/>
          <p:cNvSpPr txBox="1"/>
          <p:nvPr/>
        </p:nvSpPr>
        <p:spPr>
          <a:xfrm>
            <a:off x="3662219" y="1154114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ABD68-8D7C-6241-A5A4-71BEB2065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305" y="2952750"/>
            <a:ext cx="189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92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感知机</a:t>
            </a:r>
            <a:endParaRPr dirty="0"/>
          </a:p>
        </p:txBody>
      </p:sp>
      <p:grpSp>
        <p:nvGrpSpPr>
          <p:cNvPr id="247" name="Group"/>
          <p:cNvGrpSpPr/>
          <p:nvPr/>
        </p:nvGrpSpPr>
        <p:grpSpPr>
          <a:xfrm>
            <a:off x="1130849" y="344301"/>
            <a:ext cx="6882302" cy="4454898"/>
            <a:chOff x="0" y="0"/>
            <a:chExt cx="6882301" cy="4454897"/>
          </a:xfrm>
        </p:grpSpPr>
        <p:grpSp>
          <p:nvGrpSpPr>
            <p:cNvPr id="231" name="Group"/>
            <p:cNvGrpSpPr/>
            <p:nvPr/>
          </p:nvGrpSpPr>
          <p:grpSpPr>
            <a:xfrm>
              <a:off x="0" y="1093056"/>
              <a:ext cx="2900241" cy="2243583"/>
              <a:chOff x="0" y="0"/>
              <a:chExt cx="2900240" cy="2243581"/>
            </a:xfrm>
          </p:grpSpPr>
          <p:sp>
            <p:nvSpPr>
              <p:cNvPr id="222" name="Circle"/>
              <p:cNvSpPr/>
              <p:nvPr/>
            </p:nvSpPr>
            <p:spPr>
              <a:xfrm>
                <a:off x="891178" y="578484"/>
                <a:ext cx="312696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3" name="Circle"/>
              <p:cNvSpPr/>
              <p:nvPr/>
            </p:nvSpPr>
            <p:spPr>
              <a:xfrm>
                <a:off x="0" y="969352"/>
                <a:ext cx="312695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4" name="Circle"/>
              <p:cNvSpPr/>
              <p:nvPr/>
            </p:nvSpPr>
            <p:spPr>
              <a:xfrm>
                <a:off x="1782357" y="0"/>
                <a:ext cx="312696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5" name="Circle"/>
              <p:cNvSpPr/>
              <p:nvPr/>
            </p:nvSpPr>
            <p:spPr>
              <a:xfrm>
                <a:off x="1477480" y="797370"/>
                <a:ext cx="312696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6" name="Circle"/>
              <p:cNvSpPr/>
              <p:nvPr/>
            </p:nvSpPr>
            <p:spPr>
              <a:xfrm>
                <a:off x="1078795" y="1313316"/>
                <a:ext cx="312695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7" name="Circle"/>
              <p:cNvSpPr/>
              <p:nvPr/>
            </p:nvSpPr>
            <p:spPr>
              <a:xfrm>
                <a:off x="476858" y="1414941"/>
                <a:ext cx="312696" cy="312696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8" name="Circle"/>
              <p:cNvSpPr/>
              <p:nvPr/>
            </p:nvSpPr>
            <p:spPr>
              <a:xfrm>
                <a:off x="78173" y="1930887"/>
                <a:ext cx="312695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29" name="Circle"/>
              <p:cNvSpPr/>
              <p:nvPr/>
            </p:nvSpPr>
            <p:spPr>
              <a:xfrm>
                <a:off x="2055965" y="1399307"/>
                <a:ext cx="312695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0" name="Circle"/>
              <p:cNvSpPr/>
              <p:nvPr/>
            </p:nvSpPr>
            <p:spPr>
              <a:xfrm>
                <a:off x="2587545" y="422137"/>
                <a:ext cx="312696" cy="312695"/>
              </a:xfrm>
              <a:prstGeom prst="ellipse">
                <a:avLst/>
              </a:prstGeom>
              <a:solidFill>
                <a:srgbClr val="4F8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</p:grpSp>
        <p:grpSp>
          <p:nvGrpSpPr>
            <p:cNvPr id="240" name="Group"/>
            <p:cNvGrpSpPr/>
            <p:nvPr/>
          </p:nvGrpSpPr>
          <p:grpSpPr>
            <a:xfrm>
              <a:off x="3642889" y="1202499"/>
              <a:ext cx="2650086" cy="2212314"/>
              <a:chOff x="0" y="0"/>
              <a:chExt cx="2650084" cy="2212312"/>
            </a:xfrm>
          </p:grpSpPr>
          <p:sp>
            <p:nvSpPr>
              <p:cNvPr id="232" name="Circle"/>
              <p:cNvSpPr/>
              <p:nvPr/>
            </p:nvSpPr>
            <p:spPr>
              <a:xfrm>
                <a:off x="680110" y="85990"/>
                <a:ext cx="312695" cy="312696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3" name="Circle"/>
              <p:cNvSpPr/>
              <p:nvPr/>
            </p:nvSpPr>
            <p:spPr>
              <a:xfrm>
                <a:off x="1172603" y="500310"/>
                <a:ext cx="312696" cy="312696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4" name="Circle"/>
              <p:cNvSpPr/>
              <p:nvPr/>
            </p:nvSpPr>
            <p:spPr>
              <a:xfrm>
                <a:off x="218886" y="789553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5" name="Circle"/>
              <p:cNvSpPr/>
              <p:nvPr/>
            </p:nvSpPr>
            <p:spPr>
              <a:xfrm>
                <a:off x="0" y="1610375"/>
                <a:ext cx="312695" cy="312696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6" name="Circle"/>
              <p:cNvSpPr/>
              <p:nvPr/>
            </p:nvSpPr>
            <p:spPr>
              <a:xfrm>
                <a:off x="1797992" y="0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7" name="Circle"/>
              <p:cNvSpPr/>
              <p:nvPr/>
            </p:nvSpPr>
            <p:spPr>
              <a:xfrm>
                <a:off x="1383672" y="1094430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8" name="Circle"/>
              <p:cNvSpPr/>
              <p:nvPr/>
            </p:nvSpPr>
            <p:spPr>
              <a:xfrm>
                <a:off x="2337390" y="992804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  <p:sp>
            <p:nvSpPr>
              <p:cNvPr id="239" name="Circle"/>
              <p:cNvSpPr/>
              <p:nvPr/>
            </p:nvSpPr>
            <p:spPr>
              <a:xfrm>
                <a:off x="1532202" y="1899618"/>
                <a:ext cx="312695" cy="312695"/>
              </a:xfrm>
              <a:prstGeom prst="ellipse">
                <a:avLst/>
              </a:prstGeom>
              <a:solidFill>
                <a:srgbClr val="FF26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algn="ctr" defTabSz="308074">
                  <a:defRPr sz="2200" i="1">
                    <a:solidFill>
                      <a:srgbClr val="FFFFFF"/>
                    </a:solidFill>
                    <a:latin typeface="Futura"/>
                    <a:ea typeface="Futura"/>
                    <a:cs typeface="Futura"/>
                    <a:sym typeface="Futura"/>
                  </a:defRPr>
                </a:pPr>
                <a:endParaRPr/>
              </a:p>
            </p:txBody>
          </p:sp>
        </p:grpSp>
        <p:sp>
          <p:nvSpPr>
            <p:cNvPr id="241" name="Spam"/>
            <p:cNvSpPr/>
            <p:nvPr/>
          </p:nvSpPr>
          <p:spPr>
            <a:xfrm>
              <a:off x="6042022" y="1374206"/>
              <a:ext cx="840280" cy="453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2000">
                  <a:solidFill>
                    <a:srgbClr val="868686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Spam</a:t>
              </a:r>
            </a:p>
          </p:txBody>
        </p:sp>
        <p:sp>
          <p:nvSpPr>
            <p:cNvPr id="242" name="Ham"/>
            <p:cNvSpPr/>
            <p:nvPr/>
          </p:nvSpPr>
          <p:spPr>
            <a:xfrm>
              <a:off x="65795" y="1022425"/>
              <a:ext cx="707096" cy="453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2000">
                  <a:solidFill>
                    <a:srgbClr val="868686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dirty="0"/>
                <a:t>Ham</a:t>
              </a:r>
            </a:p>
          </p:txBody>
        </p:sp>
        <p:sp>
          <p:nvSpPr>
            <p:cNvPr id="243" name="Line"/>
            <p:cNvSpPr/>
            <p:nvPr/>
          </p:nvSpPr>
          <p:spPr>
            <a:xfrm flipH="1">
              <a:off x="2157752" y="238606"/>
              <a:ext cx="2067834" cy="4086603"/>
            </a:xfrm>
            <a:prstGeom prst="line">
              <a:avLst/>
            </a:prstGeom>
            <a:noFill/>
            <a:ln w="38100" cap="flat">
              <a:solidFill>
                <a:srgbClr val="669C3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44" name="Line"/>
            <p:cNvSpPr/>
            <p:nvPr/>
          </p:nvSpPr>
          <p:spPr>
            <a:xfrm flipH="1">
              <a:off x="1868349" y="285030"/>
              <a:ext cx="3247833" cy="346365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45" name="Line"/>
            <p:cNvSpPr/>
            <p:nvPr/>
          </p:nvSpPr>
          <p:spPr>
            <a:xfrm flipH="1">
              <a:off x="3480853" y="0"/>
              <a:ext cx="115888" cy="4454898"/>
            </a:xfrm>
            <a:prstGeom prst="line">
              <a:avLst/>
            </a:prstGeom>
            <a:noFill/>
            <a:ln w="38100" cap="flat">
              <a:solidFill>
                <a:srgbClr val="9929B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46" name="Line"/>
            <p:cNvSpPr/>
            <p:nvPr/>
          </p:nvSpPr>
          <p:spPr>
            <a:xfrm>
              <a:off x="2528795" y="32757"/>
              <a:ext cx="1566689" cy="4413695"/>
            </a:xfrm>
            <a:prstGeom prst="line">
              <a:avLst/>
            </a:prstGeom>
            <a:noFill/>
            <a:ln w="38100" cap="flat">
              <a:solidFill>
                <a:srgbClr val="E324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raining the 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训练感知机</a:t>
            </a:r>
            <a:endParaRPr dirty="0"/>
          </a:p>
        </p:txBody>
      </p:sp>
      <p:sp>
        <p:nvSpPr>
          <p:cNvPr id="250" name="Equals to SGD (batch size is 1) with the following loss"/>
          <p:cNvSpPr txBox="1">
            <a:spLocks noGrp="1"/>
          </p:cNvSpPr>
          <p:nvPr>
            <p:ph type="body" sz="quarter" idx="1"/>
          </p:nvPr>
        </p:nvSpPr>
        <p:spPr>
          <a:xfrm>
            <a:off x="321761" y="3537383"/>
            <a:ext cx="8086077" cy="564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</a:lvl1pPr>
          </a:lstStyle>
          <a:p>
            <a:r>
              <a:rPr lang="ja-JP" altLang="en-US" sz="1800"/>
              <a:t>相当于批量为</a:t>
            </a:r>
            <a:r>
              <a:rPr lang="zh-CN" altLang="en-US" sz="1800" dirty="0"/>
              <a:t> </a:t>
            </a:r>
            <a:r>
              <a:rPr lang="en-US" altLang="zh-CN" sz="1800" dirty="0"/>
              <a:t>1</a:t>
            </a:r>
            <a:r>
              <a:rPr lang="zh-CN" altLang="en-US" sz="1800" dirty="0"/>
              <a:t> </a:t>
            </a:r>
            <a:r>
              <a:rPr lang="ja-JP" altLang="en-US" sz="1800"/>
              <a:t>的随机梯度下降</a:t>
            </a:r>
            <a:r>
              <a:rPr lang="zh-CN" altLang="en-US" sz="1800" dirty="0"/>
              <a:t>（</a:t>
            </a:r>
            <a:r>
              <a:rPr lang="en-US" altLang="zh-CN" sz="1800" dirty="0"/>
              <a:t>SGD</a:t>
            </a:r>
            <a:r>
              <a:rPr lang="zh-CN" altLang="en-US" sz="1800" dirty="0"/>
              <a:t>）</a:t>
            </a:r>
            <a:r>
              <a:rPr lang="ja-JP" altLang="en-US" sz="1800"/>
              <a:t>用于一下损失</a:t>
            </a:r>
            <a:r>
              <a:rPr lang="zh-CN" altLang="en-US" sz="1800" dirty="0"/>
              <a:t>：</a:t>
            </a:r>
            <a:endParaRPr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Equation"/>
              <p:cNvSpPr txBox="1"/>
              <p:nvPr/>
            </p:nvSpPr>
            <p:spPr>
              <a:xfrm>
                <a:off x="2223151" y="4102369"/>
                <a:ext cx="3681036" cy="2825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⟩)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151" y="4102369"/>
                <a:ext cx="3681036" cy="282551"/>
              </a:xfrm>
              <a:prstGeom prst="rect">
                <a:avLst/>
              </a:prstGeom>
              <a:blipFill>
                <a:blip r:embed="rId2"/>
                <a:stretch>
                  <a:fillRect l="-2749" r="-9278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805" y="1026900"/>
            <a:ext cx="4521382" cy="21442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D0854E-BD20-D840-AE51-E0B6E99283D5}"/>
              </a:ext>
            </a:extLst>
          </p:cNvPr>
          <p:cNvSpPr txBox="1"/>
          <p:nvPr/>
        </p:nvSpPr>
        <p:spPr>
          <a:xfrm>
            <a:off x="321761" y="928457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代码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：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53646" b="52633"/>
          <a:stretch>
            <a:fillRect/>
          </a:stretch>
        </p:blipFill>
        <p:spPr>
          <a:xfrm>
            <a:off x="2349500" y="300632"/>
            <a:ext cx="4445000" cy="454207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From wikipedia"/>
          <p:cNvSpPr txBox="1"/>
          <p:nvPr/>
        </p:nvSpPr>
        <p:spPr>
          <a:xfrm>
            <a:off x="5895537" y="4559221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来源于维基百科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8292" b="48964"/>
          <a:stretch>
            <a:fillRect/>
          </a:stretch>
        </p:blipFill>
        <p:spPr>
          <a:xfrm>
            <a:off x="2349500" y="378221"/>
            <a:ext cx="4445000" cy="438721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rom wikipedia">
            <a:extLst>
              <a:ext uri="{FF2B5EF4-FFF2-40B4-BE49-F238E27FC236}">
                <a16:creationId xmlns:a16="http://schemas.microsoft.com/office/drawing/2014/main" id="{209F66EA-9E4F-5644-B0CB-CBBA1DB84B87}"/>
              </a:ext>
            </a:extLst>
          </p:cNvPr>
          <p:cNvSpPr txBox="1"/>
          <p:nvPr/>
        </p:nvSpPr>
        <p:spPr>
          <a:xfrm>
            <a:off x="5895537" y="4559221"/>
            <a:ext cx="17081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来源于维基百科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454</Words>
  <Application>Microsoft Macintosh PowerPoint</Application>
  <PresentationFormat>On-screen Show (16:9)</PresentationFormat>
  <Paragraphs>120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Cambria Math</vt:lpstr>
      <vt:lpstr>Futura</vt:lpstr>
      <vt:lpstr>Helvetica</vt:lpstr>
      <vt:lpstr>Palatino</vt:lpstr>
      <vt:lpstr>DeckTemplate-AWS</vt:lpstr>
      <vt:lpstr>PowerPoint Presentation</vt:lpstr>
      <vt:lpstr>概要</vt:lpstr>
      <vt:lpstr>感知机</vt:lpstr>
      <vt:lpstr>感知机</vt:lpstr>
      <vt:lpstr>感知机</vt:lpstr>
      <vt:lpstr>感知机</vt:lpstr>
      <vt:lpstr>训练感知机</vt:lpstr>
      <vt:lpstr>PowerPoint Presentation</vt:lpstr>
      <vt:lpstr>PowerPoint Presentation</vt:lpstr>
      <vt:lpstr>PowerPoint Presentation</vt:lpstr>
      <vt:lpstr>PowerPoint Presentation</vt:lpstr>
      <vt:lpstr>收敛定理</vt:lpstr>
      <vt:lpstr>结果</vt:lpstr>
      <vt:lpstr>XOR 问题 (Minsky &amp; Papert, 1969)</vt:lpstr>
      <vt:lpstr>多层感知机</vt:lpstr>
      <vt:lpstr>学习 XOR </vt:lpstr>
      <vt:lpstr>单隐藏层</vt:lpstr>
      <vt:lpstr>单隐藏层</vt:lpstr>
      <vt:lpstr>单隐藏层</vt:lpstr>
      <vt:lpstr>单隐藏层</vt:lpstr>
      <vt:lpstr>单隐藏层</vt:lpstr>
      <vt:lpstr>S型（sigmoid）激活函数 </vt:lpstr>
      <vt:lpstr>双曲正切（tanh）激活函数</vt:lpstr>
      <vt:lpstr>线性（ReLU）修正函数</vt:lpstr>
      <vt:lpstr>多类分类</vt:lpstr>
      <vt:lpstr>PowerPoint Presentation</vt:lpstr>
      <vt:lpstr>PowerPoint Presentation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39</cp:revision>
  <dcterms:modified xsi:type="dcterms:W3CDTF">2019-08-27T22:05:00Z</dcterms:modified>
</cp:coreProperties>
</file>